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779" r:id="rId5"/>
    <p:sldId id="936" r:id="rId6"/>
    <p:sldId id="889" r:id="rId7"/>
    <p:sldId id="264" r:id="rId8"/>
    <p:sldId id="947" r:id="rId9"/>
    <p:sldId id="861" r:id="rId10"/>
    <p:sldId id="935" r:id="rId11"/>
    <p:sldId id="937" r:id="rId12"/>
    <p:sldId id="948" r:id="rId13"/>
    <p:sldId id="934" r:id="rId14"/>
    <p:sldId id="933" r:id="rId15"/>
    <p:sldId id="847" r:id="rId16"/>
    <p:sldId id="942" r:id="rId17"/>
    <p:sldId id="944" r:id="rId18"/>
    <p:sldId id="895" r:id="rId19"/>
    <p:sldId id="945" r:id="rId20"/>
    <p:sldId id="261" r:id="rId21"/>
    <p:sldId id="913" r:id="rId22"/>
    <p:sldId id="914" r:id="rId23"/>
    <p:sldId id="939" r:id="rId24"/>
    <p:sldId id="917" r:id="rId25"/>
    <p:sldId id="949" r:id="rId26"/>
    <p:sldId id="925"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B3240C-ADC1-4ADC-8237-B9301FCC021C}" v="2" dt="2025-12-18T09:57:16.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674"/>
  </p:normalViewPr>
  <p:slideViewPr>
    <p:cSldViewPr snapToGrid="0">
      <p:cViewPr varScale="1">
        <p:scale>
          <a:sx n="82" d="100"/>
          <a:sy n="82" d="100"/>
        </p:scale>
        <p:origin x="2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39BAE-0A65-5965-4065-7781005E272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072F3D9-B3C3-71FB-27F4-231323B9E2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91B8214-09D1-5109-AE5C-3D1CFA52A075}"/>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BC6746BE-53C1-CE29-EDE9-7D9EC019BF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C5DD7B-3488-9039-3C85-9EB173B12B52}"/>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54312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7A7B0-D7FC-8B66-45B1-13299AB3055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EB04A06-8800-51E7-1B83-A6FAE3B9222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4555411-0484-B8AE-26E5-51F1A1EB1FD9}"/>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72F3D11B-C385-CADA-ABCC-BDE7756ECF1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9A9CE08-2502-1DFC-BEAC-B0868FBE163F}"/>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2436226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20308F9-E3ED-BAB2-D668-29D5C0EAEA1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EE63B40-3C4E-C35F-06BD-03EA6DF0216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6758BC-8861-F77C-81C6-941ACE074EA5}"/>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6E521619-0CFC-26ED-6ACF-F15965F12D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51ACA00-A374-111A-8BD7-060A12296DBC}"/>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94916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7F69E-620F-B022-B9DA-657458BAD24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5B24E33-35FD-84EB-B3C4-2C2F8D9AC21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3AFA437-A574-8429-6F10-F4DF968BE85C}"/>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C1E94D0A-A93B-D359-2EB1-CEC860A4B5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804C2A-13CD-5A5C-F36C-CB7412E4B87C}"/>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81509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1FAFD-6358-F092-B91C-F95204D249A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D99DA51-8F39-E127-AADA-C44EF30411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73DEF90-6E8E-D4BE-DE64-58F313E314FB}"/>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C470AE32-5C86-FC65-E470-E1460FDF49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F90C79-E3EA-9449-0C0E-67934CC99D50}"/>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26126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0DD26-15B6-BEC1-AC3A-2BE6DF02CDA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245445E-B90B-8702-1CF8-1C6911FCE64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838A7B6-C31A-D55F-EBAE-CDBAA8AC9AB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6AD46E6-84FB-F5B0-5C4B-5AD7435A0AA8}"/>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2E279541-9CD8-C4FF-B882-D66F83C1CC7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C4F5EAA-5DC6-4424-7336-D22DB131907D}"/>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280643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62090-788C-1E05-9D97-EE7E04DCE47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A5F45CD-1594-AA52-6B61-D688AC59B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4D6B1C9-6D71-D6F2-644A-4E353940324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D6A9906-3362-E304-A6A7-A36B476796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0E3A10D-83FC-1957-4681-8B330B0C4CA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A514880-D545-35C7-745B-0E42E45ACDFD}"/>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8" name="Tijdelijke aanduiding voor voettekst 7">
            <a:extLst>
              <a:ext uri="{FF2B5EF4-FFF2-40B4-BE49-F238E27FC236}">
                <a16:creationId xmlns:a16="http://schemas.microsoft.com/office/drawing/2014/main" id="{FFCC4004-CB16-9F57-EC32-F34E5C1A384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20FF66D-F079-CDBB-F24C-79493A72CAC4}"/>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420498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66751-1F7D-4C64-0FFC-0B54CC0E0B0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3EC48CA-59DE-371B-BC79-29E585B41FEE}"/>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4" name="Tijdelijke aanduiding voor voettekst 3">
            <a:extLst>
              <a:ext uri="{FF2B5EF4-FFF2-40B4-BE49-F238E27FC236}">
                <a16:creationId xmlns:a16="http://schemas.microsoft.com/office/drawing/2014/main" id="{018E7901-EBAB-6A46-BA25-BFA8FE581B9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68D3B0-0856-B289-286C-B4C418415BEA}"/>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323141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938D29D-6A58-AA5C-B944-0AF6E32BAD6C}"/>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3" name="Tijdelijke aanduiding voor voettekst 2">
            <a:extLst>
              <a:ext uri="{FF2B5EF4-FFF2-40B4-BE49-F238E27FC236}">
                <a16:creationId xmlns:a16="http://schemas.microsoft.com/office/drawing/2014/main" id="{B462320E-E1AB-A4A2-83B9-3AF43D2F75B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B80A7F1-918D-734C-D3F3-A39B35332ACA}"/>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348307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70EDD-052E-530A-3FF2-92517EFF7F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4203FC8-6CEC-538F-AD64-605D53EF5C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FF22D70-0794-AED0-2B1A-1E905A153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8C3B53F-778B-B4D4-27F3-D218F492942F}"/>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2CCAC543-F9BD-EE41-B649-C477DC6933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D9DB2C2-732C-0966-6461-F9502ADA1ACB}"/>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89620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9E60F-C81A-C99E-614D-E2F57D7F7CF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0EFEA4A-225E-7384-55DD-6B4458352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8304CD0-D128-526D-BB86-0AD08728E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D3D4FE0-D673-4C89-64FF-4F7A6C5D823C}"/>
              </a:ext>
            </a:extLst>
          </p:cNvPr>
          <p:cNvSpPr>
            <a:spLocks noGrp="1"/>
          </p:cNvSpPr>
          <p:nvPr>
            <p:ph type="dt" sz="half" idx="10"/>
          </p:nvPr>
        </p:nvSpPr>
        <p:spPr/>
        <p:txBody>
          <a:bodyPr/>
          <a:lstStyle/>
          <a:p>
            <a:fld id="{667419BA-38B6-AC41-A080-3D4B0DFE5325}" type="datetimeFigureOut">
              <a:rPr lang="nl-NL" smtClean="0"/>
              <a:t>18-12-2025</a:t>
            </a:fld>
            <a:endParaRPr lang="nl-NL"/>
          </a:p>
        </p:txBody>
      </p:sp>
      <p:sp>
        <p:nvSpPr>
          <p:cNvPr id="6" name="Tijdelijke aanduiding voor voettekst 5">
            <a:extLst>
              <a:ext uri="{FF2B5EF4-FFF2-40B4-BE49-F238E27FC236}">
                <a16:creationId xmlns:a16="http://schemas.microsoft.com/office/drawing/2014/main" id="{7E24B812-FEFC-873B-EAD4-9D316AC2D43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2687370-D853-92DB-003A-BDBACEE88BCD}"/>
              </a:ext>
            </a:extLst>
          </p:cNvPr>
          <p:cNvSpPr>
            <a:spLocks noGrp="1"/>
          </p:cNvSpPr>
          <p:nvPr>
            <p:ph type="sldNum" sz="quarter" idx="12"/>
          </p:nvPr>
        </p:nvSpPr>
        <p:spPr/>
        <p:txBody>
          <a:bodyPr/>
          <a:lstStyle/>
          <a:p>
            <a:fld id="{FDFE61E0-20D2-904A-9E55-790E5BC7B8EA}" type="slidenum">
              <a:rPr lang="nl-NL" smtClean="0"/>
              <a:t>‹nr.›</a:t>
            </a:fld>
            <a:endParaRPr lang="nl-NL"/>
          </a:p>
        </p:txBody>
      </p:sp>
    </p:spTree>
    <p:extLst>
      <p:ext uri="{BB962C8B-B14F-4D97-AF65-F5344CB8AC3E}">
        <p14:creationId xmlns:p14="http://schemas.microsoft.com/office/powerpoint/2010/main" val="38346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37C90C1-853E-7AA5-3830-A25BE8461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81527B7-0E73-E040-2B76-4818AC6D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6A1AF1-B8E7-9F8A-8D14-ABDD908FD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7419BA-38B6-AC41-A080-3D4B0DFE5325}" type="datetimeFigureOut">
              <a:rPr lang="nl-NL" smtClean="0"/>
              <a:t>18-12-2025</a:t>
            </a:fld>
            <a:endParaRPr lang="nl-NL"/>
          </a:p>
        </p:txBody>
      </p:sp>
      <p:sp>
        <p:nvSpPr>
          <p:cNvPr id="5" name="Tijdelijke aanduiding voor voettekst 4">
            <a:extLst>
              <a:ext uri="{FF2B5EF4-FFF2-40B4-BE49-F238E27FC236}">
                <a16:creationId xmlns:a16="http://schemas.microsoft.com/office/drawing/2014/main" id="{60F6E5C8-145B-7C66-64EA-49B0317A2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D85C61DD-5D3E-E131-ACCC-AA60AAD68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FE61E0-20D2-904A-9E55-790E5BC7B8EA}" type="slidenum">
              <a:rPr lang="nl-NL" smtClean="0"/>
              <a:t>‹nr.›</a:t>
            </a:fld>
            <a:endParaRPr lang="nl-NL"/>
          </a:p>
        </p:txBody>
      </p:sp>
    </p:spTree>
    <p:extLst>
      <p:ext uri="{BB962C8B-B14F-4D97-AF65-F5344CB8AC3E}">
        <p14:creationId xmlns:p14="http://schemas.microsoft.com/office/powerpoint/2010/main" val="2679654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waardenladers.n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63346-BD50-4849-8FBC-6999AEFAA418}"/>
              </a:ext>
            </a:extLst>
          </p:cNvPr>
          <p:cNvSpPr>
            <a:spLocks noGrp="1"/>
          </p:cNvSpPr>
          <p:nvPr>
            <p:ph type="ctrTitle"/>
          </p:nvPr>
        </p:nvSpPr>
        <p:spPr>
          <a:xfrm>
            <a:off x="-312007" y="5820039"/>
            <a:ext cx="6681926" cy="3875694"/>
          </a:xfrm>
        </p:spPr>
        <p:txBody>
          <a:bodyPr anchor="b">
            <a:normAutofit fontScale="90000"/>
          </a:bodyPr>
          <a:lstStyle/>
          <a:p>
            <a:br>
              <a:rPr lang="nl-NL" sz="4400" dirty="0"/>
            </a:br>
            <a:r>
              <a:rPr lang="nl-NL" sz="4400" b="1" dirty="0"/>
              <a:t>Omkijken </a:t>
            </a:r>
            <a:br>
              <a:rPr lang="nl-NL" sz="4400" b="1" dirty="0"/>
            </a:br>
            <a:r>
              <a:rPr lang="nl-NL" sz="4400" dirty="0"/>
              <a:t>Hechte wijkverbanden</a:t>
            </a:r>
            <a:br>
              <a:rPr lang="nl-NL" sz="4400" b="1" dirty="0"/>
            </a:br>
            <a:br>
              <a:rPr lang="nl-NL" sz="2200" b="1" dirty="0"/>
            </a:br>
            <a:br>
              <a:rPr lang="nl-NL" sz="2200" dirty="0"/>
            </a:br>
            <a:br>
              <a:rPr lang="nl-NL" sz="2200" dirty="0"/>
            </a:br>
            <a:br>
              <a:rPr lang="nl-NL" sz="2200" dirty="0"/>
            </a:br>
            <a:br>
              <a:rPr lang="nl-NL" sz="2200" dirty="0"/>
            </a:br>
            <a:br>
              <a:rPr lang="nl-NL" sz="2200" dirty="0"/>
            </a:br>
            <a:r>
              <a:rPr lang="nl-NL" sz="2200" dirty="0"/>
              <a:t>Drs. Sabine Uitslag </a:t>
            </a:r>
            <a:br>
              <a:rPr lang="nl-NL" sz="2200" dirty="0"/>
            </a:br>
            <a:r>
              <a:rPr lang="nl-NL" sz="2200" dirty="0"/>
              <a:t>ROS Friesland</a:t>
            </a:r>
            <a:br>
              <a:rPr lang="nl-NL" sz="2200" dirty="0"/>
            </a:br>
            <a:r>
              <a:rPr lang="nl-NL" sz="2200" dirty="0"/>
              <a:t>18 november 2025</a:t>
            </a:r>
            <a:br>
              <a:rPr lang="nl-NL" sz="2200" dirty="0"/>
            </a:br>
            <a:br>
              <a:rPr lang="nl-NL" sz="6600" dirty="0"/>
            </a:br>
            <a:br>
              <a:rPr lang="nl-NL" sz="5000" b="1" dirty="0">
                <a:solidFill>
                  <a:srgbClr val="002060"/>
                </a:solidFill>
              </a:rPr>
            </a:br>
            <a:br>
              <a:rPr lang="nl-NL" sz="5000" b="1" dirty="0">
                <a:solidFill>
                  <a:srgbClr val="002060"/>
                </a:solidFill>
              </a:rPr>
            </a:br>
            <a:br>
              <a:rPr lang="nl-NL" sz="5000" b="1" dirty="0">
                <a:solidFill>
                  <a:srgbClr val="002060"/>
                </a:solidFill>
              </a:rPr>
            </a:br>
            <a:br>
              <a:rPr lang="nl-NL" sz="5000" b="1" dirty="0">
                <a:solidFill>
                  <a:srgbClr val="002060"/>
                </a:solidFill>
              </a:rPr>
            </a:br>
            <a:endParaRPr lang="nl-NL" sz="5000" b="1" dirty="0">
              <a:solidFill>
                <a:srgbClr val="002060"/>
              </a:solidFill>
            </a:endParaRPr>
          </a:p>
        </p:txBody>
      </p:sp>
      <p:pic>
        <p:nvPicPr>
          <p:cNvPr id="5" name="Picture 4" descr="Holenuil die grappig in de camera kijkt">
            <a:extLst>
              <a:ext uri="{FF2B5EF4-FFF2-40B4-BE49-F238E27FC236}">
                <a16:creationId xmlns:a16="http://schemas.microsoft.com/office/drawing/2014/main" id="{D7EFCEA9-6451-4A66-99F0-3A05B9D116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69919"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2927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049,202 Hersenen Foto's, Afbeeldingen en Stock Fotografie - 123RF">
            <a:extLst>
              <a:ext uri="{FF2B5EF4-FFF2-40B4-BE49-F238E27FC236}">
                <a16:creationId xmlns:a16="http://schemas.microsoft.com/office/drawing/2014/main" id="{D740038C-7FCC-7BE9-763E-A2A7FF6FBB4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82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erandering - Quote - Omdenken.nl">
            <a:extLst>
              <a:ext uri="{FF2B5EF4-FFF2-40B4-BE49-F238E27FC236}">
                <a16:creationId xmlns:a16="http://schemas.microsoft.com/office/drawing/2014/main" id="{093F4A3E-1AB0-FC6E-8F91-A41DFE6376C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106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er dan 10 gratis afbeeldingen van Lenigheid en Turnen - Pixabay">
            <a:extLst>
              <a:ext uri="{FF2B5EF4-FFF2-40B4-BE49-F238E27FC236}">
                <a16:creationId xmlns:a16="http://schemas.microsoft.com/office/drawing/2014/main" id="{D7E70FC4-6D7E-407C-BE41-3EE6A6EF371E}"/>
              </a:ext>
            </a:extLst>
          </p:cNvPr>
          <p:cNvPicPr>
            <a:picLocks noChangeAspect="1" noChangeArrowheads="1"/>
          </p:cNvPicPr>
          <p:nvPr/>
        </p:nvPicPr>
        <p:blipFill>
          <a:blip r:embed="rId2" cstate="email">
            <a:alphaModFix amt="50000"/>
            <a:extLst>
              <a:ext uri="{28A0092B-C50C-407E-A947-70E740481C1C}">
                <a14:useLocalDpi xmlns:a14="http://schemas.microsoft.com/office/drawing/2010/main"/>
              </a:ext>
            </a:extLst>
          </a:blip>
          <a:srcRect/>
          <a:stretch/>
        </p:blipFill>
        <p:spPr bwMode="auto">
          <a:xfrm>
            <a:off x="-116114"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E0F4472-D972-C523-08CA-2DC52805D0FF}"/>
              </a:ext>
            </a:extLst>
          </p:cNvPr>
          <p:cNvSpPr>
            <a:spLocks noGrp="1"/>
          </p:cNvSpPr>
          <p:nvPr>
            <p:ph type="ctrTitle"/>
          </p:nvPr>
        </p:nvSpPr>
        <p:spPr>
          <a:xfrm>
            <a:off x="1081314" y="3662400"/>
            <a:ext cx="10029371" cy="2900518"/>
          </a:xfrm>
        </p:spPr>
        <p:txBody>
          <a:bodyPr>
            <a:normAutofit/>
          </a:bodyPr>
          <a:lstStyle/>
          <a:p>
            <a:r>
              <a:rPr lang="nl-NL" sz="4800" b="1" dirty="0" err="1">
                <a:solidFill>
                  <a:srgbClr val="C00000"/>
                </a:solidFill>
              </a:rPr>
              <a:t>Perspectivistische</a:t>
            </a:r>
            <a:r>
              <a:rPr lang="nl-NL" sz="4800" b="1" dirty="0">
                <a:solidFill>
                  <a:srgbClr val="C00000"/>
                </a:solidFill>
              </a:rPr>
              <a:t> lenigheid</a:t>
            </a:r>
          </a:p>
        </p:txBody>
      </p:sp>
      <p:sp>
        <p:nvSpPr>
          <p:cNvPr id="3" name="Ondertitel 2">
            <a:extLst>
              <a:ext uri="{FF2B5EF4-FFF2-40B4-BE49-F238E27FC236}">
                <a16:creationId xmlns:a16="http://schemas.microsoft.com/office/drawing/2014/main" id="{F512990C-6D00-5E6A-26E1-BC306D64B1B1}"/>
              </a:ext>
            </a:extLst>
          </p:cNvPr>
          <p:cNvSpPr>
            <a:spLocks noGrp="1"/>
          </p:cNvSpPr>
          <p:nvPr>
            <p:ph type="subTitle" idx="1"/>
          </p:nvPr>
        </p:nvSpPr>
        <p:spPr>
          <a:xfrm>
            <a:off x="-2685143" y="646947"/>
            <a:ext cx="9144000" cy="1098395"/>
          </a:xfrm>
        </p:spPr>
        <p:txBody>
          <a:bodyPr>
            <a:normAutofit/>
          </a:bodyPr>
          <a:lstStyle/>
          <a:p>
            <a:r>
              <a:rPr lang="nl-NL" b="1" dirty="0">
                <a:solidFill>
                  <a:srgbClr val="C00000"/>
                </a:solidFill>
              </a:rPr>
              <a:t>Deze tijd vraagt om… </a:t>
            </a:r>
          </a:p>
        </p:txBody>
      </p:sp>
    </p:spTree>
    <p:extLst>
      <p:ext uri="{BB962C8B-B14F-4D97-AF65-F5344CB8AC3E}">
        <p14:creationId xmlns:p14="http://schemas.microsoft.com/office/powerpoint/2010/main" val="1425241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Kip en twee eieren">
            <a:extLst>
              <a:ext uri="{FF2B5EF4-FFF2-40B4-BE49-F238E27FC236}">
                <a16:creationId xmlns:a16="http://schemas.microsoft.com/office/drawing/2014/main" id="{9E1FC5B8-9EB0-6466-66A4-D87C0538FA1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9AD1F9-B6B6-E962-8612-7803DDB0095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b="1" dirty="0" err="1">
                <a:solidFill>
                  <a:srgbClr val="FFFFFF"/>
                </a:solidFill>
              </a:rPr>
              <a:t>Biggest</a:t>
            </a:r>
            <a:r>
              <a:rPr lang="nl-NL" sz="5200" b="1" dirty="0">
                <a:solidFill>
                  <a:srgbClr val="FFFFFF"/>
                </a:solidFill>
              </a:rPr>
              <a:t> Little Farm</a:t>
            </a:r>
            <a:br>
              <a:rPr lang="nl-NL" sz="5200" dirty="0">
                <a:solidFill>
                  <a:srgbClr val="FFFFFF"/>
                </a:solidFill>
              </a:rPr>
            </a:br>
            <a:endParaRPr lang="nl-NL" sz="5200" dirty="0">
              <a:solidFill>
                <a:srgbClr val="FFFFFF"/>
              </a:solidFill>
            </a:endParaRPr>
          </a:p>
        </p:txBody>
      </p:sp>
    </p:spTree>
    <p:extLst>
      <p:ext uri="{BB962C8B-B14F-4D97-AF65-F5344CB8AC3E}">
        <p14:creationId xmlns:p14="http://schemas.microsoft.com/office/powerpoint/2010/main" val="331276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The Biggest Little Farm Documentary &amp; Our City Forest — Our City Forest">
            <a:extLst>
              <a:ext uri="{FF2B5EF4-FFF2-40B4-BE49-F238E27FC236}">
                <a16:creationId xmlns:a16="http://schemas.microsoft.com/office/drawing/2014/main" id="{2B0AD94C-42DE-EA9A-7597-A6560E07677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4026027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1.800+ Cocon Stockfoto's, afbeeldingen en royalty-free beelden - iStock |  Vlinder, Rups, Privacy">
            <a:extLst>
              <a:ext uri="{FF2B5EF4-FFF2-40B4-BE49-F238E27FC236}">
                <a16:creationId xmlns:a16="http://schemas.microsoft.com/office/drawing/2014/main" id="{FF212D15-F5FD-3E77-C646-28BBF2B7940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5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Variant op de neushoorn uit het boek Patronen. We bekijken de wereld en de  persoon die tegenover ons zit altijd vanuit eigen patronen, wensen,  projecties, verlangens, emoties. Dat is niet erg, zolang… |">
            <a:extLst>
              <a:ext uri="{FF2B5EF4-FFF2-40B4-BE49-F238E27FC236}">
                <a16:creationId xmlns:a16="http://schemas.microsoft.com/office/drawing/2014/main" id="{F8BA3A67-A1F1-CE2D-D82A-93D22B766420}"/>
              </a:ext>
            </a:extLst>
          </p:cNvPr>
          <p:cNvPicPr>
            <a:picLocks noChangeAspect="1"/>
          </p:cNvPicPr>
          <p:nvPr/>
        </p:nvPicPr>
        <p:blipFill>
          <a:blip r:embed="rId2"/>
          <a:stretch>
            <a:fillRect/>
          </a:stretch>
        </p:blipFill>
        <p:spPr>
          <a:xfrm>
            <a:off x="3725333" y="643466"/>
            <a:ext cx="4741333" cy="5571067"/>
          </a:xfrm>
          <a:prstGeom prst="rect">
            <a:avLst/>
          </a:prstGeom>
        </p:spPr>
      </p:pic>
    </p:spTree>
    <p:extLst>
      <p:ext uri="{BB962C8B-B14F-4D97-AF65-F5344CB8AC3E}">
        <p14:creationId xmlns:p14="http://schemas.microsoft.com/office/powerpoint/2010/main" val="4253064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F55AC-F5B7-12F2-453D-63CEBBDA784A}"/>
              </a:ext>
            </a:extLst>
          </p:cNvPr>
          <p:cNvSpPr>
            <a:spLocks noGrp="1"/>
          </p:cNvSpPr>
          <p:nvPr>
            <p:ph type="ctrTitle"/>
          </p:nvPr>
        </p:nvSpPr>
        <p:spPr>
          <a:xfrm>
            <a:off x="1422400" y="1833563"/>
            <a:ext cx="9144000" cy="2387600"/>
          </a:xfrm>
        </p:spPr>
        <p:txBody>
          <a:bodyPr>
            <a:normAutofit/>
          </a:bodyPr>
          <a:lstStyle/>
          <a:p>
            <a:r>
              <a:rPr lang="nl-NL" sz="7200" dirty="0">
                <a:solidFill>
                  <a:srgbClr val="C00000"/>
                </a:solidFill>
              </a:rPr>
              <a:t>Als oordelen begint stopt waarnemen</a:t>
            </a:r>
          </a:p>
        </p:txBody>
      </p:sp>
    </p:spTree>
    <p:extLst>
      <p:ext uri="{BB962C8B-B14F-4D97-AF65-F5344CB8AC3E}">
        <p14:creationId xmlns:p14="http://schemas.microsoft.com/office/powerpoint/2010/main" val="380797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083F6-4E40-912A-69DE-93D76166A0D4}"/>
              </a:ext>
            </a:extLst>
          </p:cNvPr>
          <p:cNvSpPr>
            <a:spLocks noGrp="1"/>
          </p:cNvSpPr>
          <p:nvPr>
            <p:ph type="title"/>
          </p:nvPr>
        </p:nvSpPr>
        <p:spPr/>
        <p:txBody>
          <a:bodyPr/>
          <a:lstStyle/>
          <a:p>
            <a:pPr algn="ctr"/>
            <a:r>
              <a:rPr lang="nl-NL" dirty="0">
                <a:solidFill>
                  <a:srgbClr val="FF0000"/>
                </a:solidFill>
              </a:rPr>
              <a:t>Emmanuel </a:t>
            </a:r>
            <a:r>
              <a:rPr lang="nl-NL" dirty="0" err="1">
                <a:solidFill>
                  <a:srgbClr val="FF0000"/>
                </a:solidFill>
              </a:rPr>
              <a:t>Levinas</a:t>
            </a:r>
            <a:r>
              <a:rPr lang="nl-NL" dirty="0">
                <a:solidFill>
                  <a:srgbClr val="FF0000"/>
                </a:solidFill>
              </a:rPr>
              <a:t> (1906 – 1995) </a:t>
            </a:r>
          </a:p>
        </p:txBody>
      </p:sp>
      <p:pic>
        <p:nvPicPr>
          <p:cNvPr id="5" name="Picture 6" descr="A Loving Levinas on War – The Forward">
            <a:extLst>
              <a:ext uri="{FF2B5EF4-FFF2-40B4-BE49-F238E27FC236}">
                <a16:creationId xmlns:a16="http://schemas.microsoft.com/office/drawing/2014/main" id="{39534258-649E-697B-8964-7EF72C6E87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90688"/>
            <a:ext cx="12192000"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99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et vreemde gelaat van de ander - Thomas - Godsdienstonderwijs.be">
            <a:extLst>
              <a:ext uri="{FF2B5EF4-FFF2-40B4-BE49-F238E27FC236}">
                <a16:creationId xmlns:a16="http://schemas.microsoft.com/office/drawing/2014/main" id="{D5B075F7-131A-900B-057A-1A2EB79319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CA305E2-623D-CB98-85C2-80652C584BD3}"/>
              </a:ext>
            </a:extLst>
          </p:cNvPr>
          <p:cNvSpPr>
            <a:spLocks noGrp="1"/>
          </p:cNvSpPr>
          <p:nvPr>
            <p:ph type="ctrTitle"/>
          </p:nvPr>
        </p:nvSpPr>
        <p:spPr>
          <a:xfrm>
            <a:off x="477981" y="1122363"/>
            <a:ext cx="4023360" cy="3204134"/>
          </a:xfrm>
        </p:spPr>
        <p:txBody>
          <a:bodyPr anchor="b">
            <a:normAutofit/>
          </a:bodyPr>
          <a:lstStyle/>
          <a:p>
            <a:pPr algn="l"/>
            <a:r>
              <a:rPr lang="nl-NL" sz="4800">
                <a:solidFill>
                  <a:schemeClr val="bg1"/>
                </a:solidFill>
              </a:rPr>
              <a:t>Het gelaat van de Ander</a:t>
            </a:r>
          </a:p>
        </p:txBody>
      </p:sp>
    </p:spTree>
    <p:extLst>
      <p:ext uri="{BB962C8B-B14F-4D97-AF65-F5344CB8AC3E}">
        <p14:creationId xmlns:p14="http://schemas.microsoft.com/office/powerpoint/2010/main" val="189263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UCA: handvaten om in te spelen op een snel veranderende werkomgeving |  Orbid">
            <a:extLst>
              <a:ext uri="{FF2B5EF4-FFF2-40B4-BE49-F238E27FC236}">
                <a16:creationId xmlns:a16="http://schemas.microsoft.com/office/drawing/2014/main" id="{A6ECCC9E-F8A7-61F4-14DC-383CE38D7B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406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F5D7965-F4A4-5076-A2DF-B745D5BD463C}"/>
              </a:ext>
            </a:extLst>
          </p:cNvPr>
          <p:cNvSpPr txBox="1"/>
          <p:nvPr/>
        </p:nvSpPr>
        <p:spPr>
          <a:xfrm>
            <a:off x="638629" y="2413337"/>
            <a:ext cx="11306629" cy="1015663"/>
          </a:xfrm>
          <a:prstGeom prst="rect">
            <a:avLst/>
          </a:prstGeom>
          <a:noFill/>
        </p:spPr>
        <p:txBody>
          <a:bodyPr wrap="square">
            <a:spAutoFit/>
          </a:bodyPr>
          <a:lstStyle/>
          <a:p>
            <a:r>
              <a:rPr lang="nl-NL" sz="6000" dirty="0" err="1">
                <a:solidFill>
                  <a:srgbClr val="FF0000"/>
                </a:solidFill>
                <a:effectLst/>
                <a:latin typeface="Calibri" panose="020F0502020204030204" pitchFamily="34" charset="0"/>
                <a:cs typeface="Calibri" panose="020F0502020204030204" pitchFamily="34" charset="0"/>
              </a:rPr>
              <a:t>Today’s</a:t>
            </a:r>
            <a:r>
              <a:rPr lang="nl-NL" sz="6000" dirty="0">
                <a:solidFill>
                  <a:srgbClr val="FF0000"/>
                </a:solidFill>
                <a:effectLst/>
                <a:latin typeface="Calibri" panose="020F0502020204030204" pitchFamily="34" charset="0"/>
                <a:cs typeface="Calibri" panose="020F0502020204030204" pitchFamily="34" charset="0"/>
              </a:rPr>
              <a:t> shit is </a:t>
            </a:r>
            <a:r>
              <a:rPr lang="nl-NL" sz="6000" dirty="0" err="1">
                <a:solidFill>
                  <a:srgbClr val="FF0000"/>
                </a:solidFill>
                <a:effectLst/>
                <a:latin typeface="Calibri" panose="020F0502020204030204" pitchFamily="34" charset="0"/>
                <a:cs typeface="Calibri" panose="020F0502020204030204" pitchFamily="34" charset="0"/>
              </a:rPr>
              <a:t>tomorrow’s</a:t>
            </a:r>
            <a:r>
              <a:rPr lang="nl-NL" sz="6000" dirty="0">
                <a:solidFill>
                  <a:srgbClr val="FF0000"/>
                </a:solidFill>
                <a:effectLst/>
                <a:latin typeface="Calibri" panose="020F0502020204030204" pitchFamily="34" charset="0"/>
                <a:cs typeface="Calibri" panose="020F0502020204030204" pitchFamily="34" charset="0"/>
              </a:rPr>
              <a:t> </a:t>
            </a:r>
            <a:r>
              <a:rPr lang="nl-NL" sz="6000" dirty="0" err="1">
                <a:solidFill>
                  <a:srgbClr val="FF0000"/>
                </a:solidFill>
                <a:effectLst/>
                <a:latin typeface="Calibri" panose="020F0502020204030204" pitchFamily="34" charset="0"/>
                <a:cs typeface="Calibri" panose="020F0502020204030204" pitchFamily="34" charset="0"/>
              </a:rPr>
              <a:t>fertilizer</a:t>
            </a:r>
            <a:endParaRPr lang="nl-NL" sz="600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6825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CA4AB-1E69-42EF-11FF-84BD3A991C3A}"/>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6600" kern="1200">
                <a:solidFill>
                  <a:schemeClr val="tx1"/>
                </a:solidFill>
                <a:latin typeface="+mj-lt"/>
                <a:ea typeface="+mj-ea"/>
                <a:cs typeface="+mj-cs"/>
              </a:rPr>
              <a:t>Van Eiland naar Wij-land </a:t>
            </a:r>
          </a:p>
        </p:txBody>
      </p:sp>
      <p:pic>
        <p:nvPicPr>
          <p:cNvPr id="16386" name="Picture 2" descr="Eiland vlakke vector illustratie Eiland cartoon handtekening geïsoleerde  vector illustratie | Premium AI-gegenereerde vector">
            <a:extLst>
              <a:ext uri="{FF2B5EF4-FFF2-40B4-BE49-F238E27FC236}">
                <a16:creationId xmlns:a16="http://schemas.microsoft.com/office/drawing/2014/main" id="{55C0D318-B9A5-47C5-A241-9A1648A7D9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a:extLst>
            <a:ext uri="{909E8E84-426E-40DD-AFC4-6F175D3DCCD1}">
              <a14:hiddenFill xmlns:a14="http://schemas.microsoft.com/office/drawing/2010/main">
                <a:solidFill>
                  <a:srgbClr val="FFFFFF"/>
                </a:solidFill>
              </a14:hiddenFill>
            </a:ext>
          </a:extLst>
        </p:spPr>
      </p:pic>
      <p:pic>
        <p:nvPicPr>
          <p:cNvPr id="16388" name="Picture 4" descr="Weiland-vectors - Download gratis hoogwaardige vectors van Freepik | Freepik">
            <a:extLst>
              <a:ext uri="{FF2B5EF4-FFF2-40B4-BE49-F238E27FC236}">
                <a16:creationId xmlns:a16="http://schemas.microsoft.com/office/drawing/2014/main" id="{86EB7DAD-E497-4596-2425-76BCD76B55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3" b="-3"/>
          <a:stretch/>
        </p:blipFill>
        <p:spPr bwMode="auto">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39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ppeltaart recept">
            <a:extLst>
              <a:ext uri="{FF2B5EF4-FFF2-40B4-BE49-F238E27FC236}">
                <a16:creationId xmlns:a16="http://schemas.microsoft.com/office/drawing/2014/main" id="{439930CF-4F40-7516-8D96-944B231CD5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1257300"/>
            <a:ext cx="7620000" cy="4343400"/>
          </a:xfrm>
          <a:prstGeom prst="rect">
            <a:avLst/>
          </a:prstGeom>
        </p:spPr>
      </p:pic>
    </p:spTree>
    <p:extLst>
      <p:ext uri="{BB962C8B-B14F-4D97-AF65-F5344CB8AC3E}">
        <p14:creationId xmlns:p14="http://schemas.microsoft.com/office/powerpoint/2010/main" val="532067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CE57E-E277-D317-4635-39C0D07AC91C}"/>
              </a:ext>
            </a:extLst>
          </p:cNvPr>
          <p:cNvSpPr>
            <a:spLocks noGrp="1"/>
          </p:cNvSpPr>
          <p:nvPr>
            <p:ph type="ctrTitle"/>
          </p:nvPr>
        </p:nvSpPr>
        <p:spPr>
          <a:xfrm>
            <a:off x="2062619" y="660749"/>
            <a:ext cx="9144000" cy="2387600"/>
          </a:xfrm>
        </p:spPr>
        <p:txBody>
          <a:bodyPr/>
          <a:lstStyle/>
          <a:p>
            <a:r>
              <a:rPr lang="nl-NL" dirty="0"/>
              <a:t>Dank voor jullie aandacht! </a:t>
            </a:r>
            <a:br>
              <a:rPr lang="nl-NL" dirty="0"/>
            </a:br>
            <a:r>
              <a:rPr lang="nl-NL" dirty="0">
                <a:hlinkClick r:id="rId2"/>
              </a:rPr>
              <a:t>www.waardenladers.nl</a:t>
            </a:r>
            <a:r>
              <a:rPr lang="nl-NL" dirty="0"/>
              <a:t> </a:t>
            </a:r>
          </a:p>
        </p:txBody>
      </p:sp>
      <p:pic>
        <p:nvPicPr>
          <p:cNvPr id="22530" name="Picture 2" descr="WaardenLaders">
            <a:extLst>
              <a:ext uri="{FF2B5EF4-FFF2-40B4-BE49-F238E27FC236}">
                <a16:creationId xmlns:a16="http://schemas.microsoft.com/office/drawing/2014/main" id="{B3E14006-9E79-1E0B-AC89-6CF6FB8C96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931" y="2385622"/>
            <a:ext cx="121920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556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ntspannen binnen ongemak - Academie Hypnos">
            <a:extLst>
              <a:ext uri="{FF2B5EF4-FFF2-40B4-BE49-F238E27FC236}">
                <a16:creationId xmlns:a16="http://schemas.microsoft.com/office/drawing/2014/main" id="{6D17FC09-00DC-5EBB-EEB2-CC0D355E9F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Transformatie begeleiding - Gaia College | Mediumopleidingen">
            <a:extLst>
              <a:ext uri="{FF2B5EF4-FFF2-40B4-BE49-F238E27FC236}">
                <a16:creationId xmlns:a16="http://schemas.microsoft.com/office/drawing/2014/main" id="{B713B531-82E6-82EA-85A4-65E2943055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8139" y="-48861"/>
            <a:ext cx="6906861" cy="6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76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Divers Ecosysteem Met Een Bloeiend Bos, Verschillend, Ecosysteem, Bloeiend  Bos Achtergrond Afbeelding Voor Gratis Download">
            <a:extLst>
              <a:ext uri="{FF2B5EF4-FFF2-40B4-BE49-F238E27FC236}">
                <a16:creationId xmlns:a16="http://schemas.microsoft.com/office/drawing/2014/main" id="{1A89BB79-D549-590E-11B2-FB07B47D1B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4" name="Tekstvak 3">
            <a:extLst>
              <a:ext uri="{FF2B5EF4-FFF2-40B4-BE49-F238E27FC236}">
                <a16:creationId xmlns:a16="http://schemas.microsoft.com/office/drawing/2014/main" id="{F68CF8D7-560D-D517-28CF-E91C60D9CE19}"/>
              </a:ext>
            </a:extLst>
          </p:cNvPr>
          <p:cNvSpPr txBox="1"/>
          <p:nvPr/>
        </p:nvSpPr>
        <p:spPr>
          <a:xfrm>
            <a:off x="4412343" y="5399314"/>
            <a:ext cx="8955314" cy="1323439"/>
          </a:xfrm>
          <a:prstGeom prst="rect">
            <a:avLst/>
          </a:prstGeom>
          <a:noFill/>
        </p:spPr>
        <p:txBody>
          <a:bodyPr wrap="square">
            <a:spAutoFit/>
          </a:bodyPr>
          <a:lstStyle/>
          <a:p>
            <a:r>
              <a:rPr lang="nl-NL" sz="4000" b="1" dirty="0">
                <a:solidFill>
                  <a:schemeClr val="bg1"/>
                </a:solidFill>
              </a:rPr>
              <a:t>Een ecosysteem bouwen met de hoogst mogelijke biodiversiteit</a:t>
            </a:r>
            <a:endParaRPr lang="nl-NL" sz="4000" dirty="0">
              <a:solidFill>
                <a:schemeClr val="bg1"/>
              </a:solidFill>
            </a:endParaRPr>
          </a:p>
        </p:txBody>
      </p:sp>
    </p:spTree>
    <p:extLst>
      <p:ext uri="{BB962C8B-B14F-4D97-AF65-F5344CB8AC3E}">
        <p14:creationId xmlns:p14="http://schemas.microsoft.com/office/powerpoint/2010/main" val="403686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24E4718-6DCF-D7F9-C522-3B8AD397CB63}"/>
              </a:ext>
            </a:extLst>
          </p:cNvPr>
          <p:cNvSpPr>
            <a:spLocks noGrp="1"/>
          </p:cNvSpPr>
          <p:nvPr>
            <p:ph idx="1"/>
          </p:nvPr>
        </p:nvSpPr>
        <p:spPr>
          <a:xfrm>
            <a:off x="2055159" y="1119654"/>
            <a:ext cx="10515600" cy="4351338"/>
          </a:xfrm>
        </p:spPr>
        <p:txBody>
          <a:bodyPr>
            <a:normAutofit lnSpcReduction="10000"/>
          </a:bodyPr>
          <a:lstStyle/>
          <a:p>
            <a:pPr>
              <a:lnSpc>
                <a:spcPct val="150000"/>
              </a:lnSpc>
            </a:pPr>
            <a:r>
              <a:rPr lang="nl-NL" sz="4400" b="1" dirty="0"/>
              <a:t>Verstillen/vertragen</a:t>
            </a:r>
          </a:p>
          <a:p>
            <a:pPr>
              <a:lnSpc>
                <a:spcPct val="150000"/>
              </a:lnSpc>
            </a:pPr>
            <a:r>
              <a:rPr lang="nl-NL" sz="4400" b="1" dirty="0"/>
              <a:t>Verstaan</a:t>
            </a:r>
          </a:p>
          <a:p>
            <a:pPr>
              <a:lnSpc>
                <a:spcPct val="150000"/>
              </a:lnSpc>
            </a:pPr>
            <a:r>
              <a:rPr lang="nl-NL" sz="4400" b="1" dirty="0"/>
              <a:t>Vertrouwen</a:t>
            </a:r>
          </a:p>
          <a:p>
            <a:pPr>
              <a:lnSpc>
                <a:spcPct val="150000"/>
              </a:lnSpc>
            </a:pPr>
            <a:r>
              <a:rPr lang="nl-NL" sz="4400" b="1" dirty="0"/>
              <a:t>Verbinden</a:t>
            </a:r>
          </a:p>
          <a:p>
            <a:endParaRPr lang="nl-NL" dirty="0"/>
          </a:p>
          <a:p>
            <a:endParaRPr lang="nl-NL" dirty="0"/>
          </a:p>
        </p:txBody>
      </p:sp>
      <p:pic>
        <p:nvPicPr>
          <p:cNvPr id="2" name="Afbeelding 1" descr="Vertragen en verstillen op het pad van zinleving - zijn vol zin">
            <a:extLst>
              <a:ext uri="{FF2B5EF4-FFF2-40B4-BE49-F238E27FC236}">
                <a16:creationId xmlns:a16="http://schemas.microsoft.com/office/drawing/2014/main" id="{607746A7-7494-8126-FA36-A451D6B47347}"/>
              </a:ext>
            </a:extLst>
          </p:cNvPr>
          <p:cNvPicPr>
            <a:picLocks noChangeAspect="1"/>
          </p:cNvPicPr>
          <p:nvPr/>
        </p:nvPicPr>
        <p:blipFill>
          <a:blip r:embed="rId2"/>
          <a:stretch>
            <a:fillRect/>
          </a:stretch>
        </p:blipFill>
        <p:spPr>
          <a:xfrm>
            <a:off x="0" y="-420808"/>
            <a:ext cx="12319384" cy="7699615"/>
          </a:xfrm>
          <a:prstGeom prst="rect">
            <a:avLst/>
          </a:prstGeom>
        </p:spPr>
      </p:pic>
      <p:sp>
        <p:nvSpPr>
          <p:cNvPr id="4" name="Tekstvak 3">
            <a:extLst>
              <a:ext uri="{FF2B5EF4-FFF2-40B4-BE49-F238E27FC236}">
                <a16:creationId xmlns:a16="http://schemas.microsoft.com/office/drawing/2014/main" id="{07311C5A-F23E-DA33-4A11-B058F845F9F1}"/>
              </a:ext>
            </a:extLst>
          </p:cNvPr>
          <p:cNvSpPr txBox="1"/>
          <p:nvPr/>
        </p:nvSpPr>
        <p:spPr>
          <a:xfrm>
            <a:off x="961572" y="138779"/>
            <a:ext cx="6237514" cy="5786199"/>
          </a:xfrm>
          <a:prstGeom prst="rect">
            <a:avLst/>
          </a:prstGeom>
          <a:noFill/>
        </p:spPr>
        <p:txBody>
          <a:bodyPr wrap="square" rtlCol="0">
            <a:spAutoFit/>
          </a:bodyPr>
          <a:lstStyle/>
          <a:p>
            <a:pPr marL="571500" indent="-571500">
              <a:lnSpc>
                <a:spcPct val="200000"/>
              </a:lnSpc>
              <a:buFont typeface="Arial" panose="020B0604020202020204" pitchFamily="34" charset="0"/>
              <a:buChar char="•"/>
            </a:pPr>
            <a:r>
              <a:rPr lang="nl-NL" sz="4400" dirty="0">
                <a:solidFill>
                  <a:schemeClr val="bg1"/>
                </a:solidFill>
              </a:rPr>
              <a:t>Verstillen/vertragen </a:t>
            </a:r>
          </a:p>
          <a:p>
            <a:pPr marL="571500" indent="-571500">
              <a:lnSpc>
                <a:spcPct val="200000"/>
              </a:lnSpc>
              <a:buFont typeface="Arial" panose="020B0604020202020204" pitchFamily="34" charset="0"/>
              <a:buChar char="•"/>
            </a:pPr>
            <a:r>
              <a:rPr lang="nl-NL" sz="4400" dirty="0">
                <a:solidFill>
                  <a:schemeClr val="bg1"/>
                </a:solidFill>
              </a:rPr>
              <a:t>Verstaan</a:t>
            </a:r>
          </a:p>
          <a:p>
            <a:pPr marL="571500" indent="-571500">
              <a:lnSpc>
                <a:spcPct val="200000"/>
              </a:lnSpc>
              <a:buFont typeface="Arial" panose="020B0604020202020204" pitchFamily="34" charset="0"/>
              <a:buChar char="•"/>
            </a:pPr>
            <a:r>
              <a:rPr lang="nl-NL" sz="4400" dirty="0">
                <a:solidFill>
                  <a:schemeClr val="bg1"/>
                </a:solidFill>
              </a:rPr>
              <a:t>Vertrouwen</a:t>
            </a:r>
          </a:p>
          <a:p>
            <a:pPr marL="571500" indent="-571500">
              <a:lnSpc>
                <a:spcPct val="200000"/>
              </a:lnSpc>
              <a:buFont typeface="Arial" panose="020B0604020202020204" pitchFamily="34" charset="0"/>
              <a:buChar char="•"/>
            </a:pPr>
            <a:r>
              <a:rPr lang="nl-NL" sz="4400" dirty="0">
                <a:solidFill>
                  <a:schemeClr val="bg1"/>
                </a:solidFill>
              </a:rPr>
              <a:t>Verbinden</a:t>
            </a:r>
          </a:p>
          <a:p>
            <a:endParaRPr lang="nl-NL" dirty="0"/>
          </a:p>
        </p:txBody>
      </p:sp>
    </p:spTree>
    <p:extLst>
      <p:ext uri="{BB962C8B-B14F-4D97-AF65-F5344CB8AC3E}">
        <p14:creationId xmlns:p14="http://schemas.microsoft.com/office/powerpoint/2010/main" val="3797749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Bekijk 30 Ongelofelijke Optische Illusies - Goochelaar Jordi.nl">
            <a:extLst>
              <a:ext uri="{FF2B5EF4-FFF2-40B4-BE49-F238E27FC236}">
                <a16:creationId xmlns:a16="http://schemas.microsoft.com/office/drawing/2014/main" id="{F5821E2B-0574-DB2A-94BC-101D342CCB25}"/>
              </a:ext>
            </a:extLst>
          </p:cNvPr>
          <p:cNvPicPr>
            <a:picLocks noChangeAspect="1"/>
          </p:cNvPicPr>
          <p:nvPr/>
        </p:nvPicPr>
        <p:blipFill>
          <a:blip r:embed="rId2"/>
          <a:stretch>
            <a:fillRect/>
          </a:stretch>
        </p:blipFill>
        <p:spPr>
          <a:xfrm>
            <a:off x="2828671" y="982133"/>
            <a:ext cx="6534658" cy="4893733"/>
          </a:xfrm>
          <a:prstGeom prst="rect">
            <a:avLst/>
          </a:prstGeom>
        </p:spPr>
      </p:pic>
    </p:spTree>
    <p:extLst>
      <p:ext uri="{BB962C8B-B14F-4D97-AF65-F5344CB8AC3E}">
        <p14:creationId xmlns:p14="http://schemas.microsoft.com/office/powerpoint/2010/main" val="708175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eel, schermopname, Rechthoek, Lettertype&#10;&#10;Door AI gegenereerde inhoud is mogelijk onjuist.">
            <a:extLst>
              <a:ext uri="{FF2B5EF4-FFF2-40B4-BE49-F238E27FC236}">
                <a16:creationId xmlns:a16="http://schemas.microsoft.com/office/drawing/2014/main" id="{0FA16B6D-EC2C-964A-4E4A-4185D690A1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5714" y="242801"/>
            <a:ext cx="10755086" cy="6381007"/>
          </a:xfrm>
          <a:prstGeom prst="rect">
            <a:avLst/>
          </a:prstGeom>
        </p:spPr>
      </p:pic>
    </p:spTree>
    <p:extLst>
      <p:ext uri="{BB962C8B-B14F-4D97-AF65-F5344CB8AC3E}">
        <p14:creationId xmlns:p14="http://schemas.microsoft.com/office/powerpoint/2010/main" val="270285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Artikel | Anders kijken is meer zien | Bosch Energy and Building Solutions  Nederland">
            <a:extLst>
              <a:ext uri="{FF2B5EF4-FFF2-40B4-BE49-F238E27FC236}">
                <a16:creationId xmlns:a16="http://schemas.microsoft.com/office/drawing/2014/main" id="{5356CDD2-436B-9030-0F81-B77C604FBA3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3" name="Tekstvak 2">
            <a:extLst>
              <a:ext uri="{FF2B5EF4-FFF2-40B4-BE49-F238E27FC236}">
                <a16:creationId xmlns:a16="http://schemas.microsoft.com/office/drawing/2014/main" id="{64866BBC-4D0D-639A-7D14-ED11A57EBB76}"/>
              </a:ext>
            </a:extLst>
          </p:cNvPr>
          <p:cNvSpPr txBox="1"/>
          <p:nvPr/>
        </p:nvSpPr>
        <p:spPr>
          <a:xfrm>
            <a:off x="624114" y="769257"/>
            <a:ext cx="6096000" cy="4325415"/>
          </a:xfrm>
          <a:prstGeom prst="rect">
            <a:avLst/>
          </a:prstGeom>
          <a:noFill/>
        </p:spPr>
        <p:txBody>
          <a:bodyPr wrap="square" rtlCol="0">
            <a:spAutoFit/>
          </a:bodyPr>
          <a:lstStyle/>
          <a:p>
            <a:pPr marL="685800" indent="-685800">
              <a:lnSpc>
                <a:spcPct val="200000"/>
              </a:lnSpc>
              <a:buFont typeface="Arial" panose="020B0604020202020204" pitchFamily="34" charset="0"/>
              <a:buChar char="•"/>
            </a:pPr>
            <a:r>
              <a:rPr lang="nl-NL" sz="4800" b="1" dirty="0">
                <a:solidFill>
                  <a:srgbClr val="C00000"/>
                </a:solidFill>
              </a:rPr>
              <a:t>Anders kijken</a:t>
            </a:r>
          </a:p>
          <a:p>
            <a:pPr marL="685800" indent="-685800">
              <a:lnSpc>
                <a:spcPct val="200000"/>
              </a:lnSpc>
              <a:buFont typeface="Arial" panose="020B0604020202020204" pitchFamily="34" charset="0"/>
              <a:buChar char="•"/>
            </a:pPr>
            <a:r>
              <a:rPr lang="nl-NL" sz="4800" b="1" dirty="0">
                <a:solidFill>
                  <a:srgbClr val="C00000"/>
                </a:solidFill>
              </a:rPr>
              <a:t>Anders denken</a:t>
            </a:r>
          </a:p>
          <a:p>
            <a:pPr marL="685800" indent="-685800">
              <a:lnSpc>
                <a:spcPct val="200000"/>
              </a:lnSpc>
              <a:buFont typeface="Arial" panose="020B0604020202020204" pitchFamily="34" charset="0"/>
              <a:buChar char="•"/>
            </a:pPr>
            <a:r>
              <a:rPr lang="nl-NL" sz="4800" b="1" dirty="0">
                <a:solidFill>
                  <a:srgbClr val="C00000"/>
                </a:solidFill>
              </a:rPr>
              <a:t>Anders doen</a:t>
            </a:r>
          </a:p>
        </p:txBody>
      </p:sp>
    </p:spTree>
    <p:extLst>
      <p:ext uri="{BB962C8B-B14F-4D97-AF65-F5344CB8AC3E}">
        <p14:creationId xmlns:p14="http://schemas.microsoft.com/office/powerpoint/2010/main" val="8717310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B324BEC605FD4E9BBE863987B739E9" ma:contentTypeVersion="18" ma:contentTypeDescription="Een nieuw document maken." ma:contentTypeScope="" ma:versionID="d9a4db4c757578b0353434a54536b838">
  <xsd:schema xmlns:xsd="http://www.w3.org/2001/XMLSchema" xmlns:xs="http://www.w3.org/2001/XMLSchema" xmlns:p="http://schemas.microsoft.com/office/2006/metadata/properties" xmlns:ns2="7bde756a-ec13-4f8d-89fd-d581df59f6c0" xmlns:ns3="784fdd74-5b1e-4f2c-aac1-8294154941f7" targetNamespace="http://schemas.microsoft.com/office/2006/metadata/properties" ma:root="true" ma:fieldsID="1382e3dc65c2bbb10434274e81e629e2" ns2:_="" ns3:_="">
    <xsd:import namespace="7bde756a-ec13-4f8d-89fd-d581df59f6c0"/>
    <xsd:import namespace="784fdd74-5b1e-4f2c-aac1-8294154941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e756a-ec13-4f8d-89fd-d581df59f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217109f-f197-42dc-a0ea-964816003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4fdd74-5b1e-4f2c-aac1-8294154941f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022b2b20-8c17-4913-a452-2e47ead8cad4}" ma:internalName="TaxCatchAll" ma:showField="CatchAllData" ma:web="784fdd74-5b1e-4f2c-aac1-8294154941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bde756a-ec13-4f8d-89fd-d581df59f6c0">
      <Terms xmlns="http://schemas.microsoft.com/office/infopath/2007/PartnerControls"/>
    </lcf76f155ced4ddcb4097134ff3c332f>
    <TaxCatchAll xmlns="784fdd74-5b1e-4f2c-aac1-8294154941f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B8F771-0AC0-4542-8DB0-74B50278EF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de756a-ec13-4f8d-89fd-d581df59f6c0"/>
    <ds:schemaRef ds:uri="784fdd74-5b1e-4f2c-aac1-8294154941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9D0763-3B16-4220-9939-8B063710ED46}">
  <ds:schemaRefs>
    <ds:schemaRef ds:uri="http://schemas.microsoft.com/office/2006/metadata/properties"/>
    <ds:schemaRef ds:uri="http://schemas.microsoft.com/office/infopath/2007/PartnerControls"/>
    <ds:schemaRef ds:uri="7bde756a-ec13-4f8d-89fd-d581df59f6c0"/>
    <ds:schemaRef ds:uri="784fdd74-5b1e-4f2c-aac1-8294154941f7"/>
  </ds:schemaRefs>
</ds:datastoreItem>
</file>

<file path=customXml/itemProps3.xml><?xml version="1.0" encoding="utf-8"?>
<ds:datastoreItem xmlns:ds="http://schemas.openxmlformats.org/officeDocument/2006/customXml" ds:itemID="{93BA5CF3-FA78-4559-BE3F-BAFC649840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2735</TotalTime>
  <Words>103</Words>
  <Application>Microsoft Office PowerPoint</Application>
  <PresentationFormat>Breedbeeld</PresentationFormat>
  <Paragraphs>22</Paragraphs>
  <Slides>23</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Aptos</vt:lpstr>
      <vt:lpstr>Aptos Display</vt:lpstr>
      <vt:lpstr>Arial</vt:lpstr>
      <vt:lpstr>Calibri</vt:lpstr>
      <vt:lpstr>Kantoorthema</vt:lpstr>
      <vt:lpstr> Omkijken  Hechte wijkverbanden       Drs. Sabine Uitslag  ROS Friesland 18 november 2025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Perspectivistische lenigheid</vt:lpstr>
      <vt:lpstr>Biggest Little Farm </vt:lpstr>
      <vt:lpstr>PowerPoint-presentatie</vt:lpstr>
      <vt:lpstr>PowerPoint-presentatie</vt:lpstr>
      <vt:lpstr>PowerPoint-presentatie</vt:lpstr>
      <vt:lpstr>Als oordelen begint stopt waarnemen</vt:lpstr>
      <vt:lpstr>Emmanuel Levinas (1906 – 1995) </vt:lpstr>
      <vt:lpstr>Het gelaat van de Ander</vt:lpstr>
      <vt:lpstr>PowerPoint-presentatie</vt:lpstr>
      <vt:lpstr>Van Eiland naar Wij-land </vt:lpstr>
      <vt:lpstr>PowerPoint-presentatie</vt:lpstr>
      <vt:lpstr>Dank voor jullie aandacht!  www.waardenladers.nl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Sabine Uitslag</dc:creator>
  <cp:lastModifiedBy>Sylvia Bergsma | ROS Friesland</cp:lastModifiedBy>
  <cp:revision>22</cp:revision>
  <cp:lastPrinted>2025-11-18T08:59:58Z</cp:lastPrinted>
  <dcterms:created xsi:type="dcterms:W3CDTF">2025-11-16T13:49:11Z</dcterms:created>
  <dcterms:modified xsi:type="dcterms:W3CDTF">2025-12-18T09:57:25Z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0x0101009BB324BEC605FD4E9BBE863987B739E9</vt:lpwstr>
  </property>
  <property fmtid="{D5CDD505-2E9C-101B-9397-08002B2CF9AE}" pid="3" name="MediaServiceImageTags">
    <vt:lpwstr/>
  </property>
</Properties>
</file>